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8" r:id="rId4"/>
    <p:sldId id="264" r:id="rId5"/>
    <p:sldId id="26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24EBCC-EE0D-4254-8D7F-24F92B0D8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8ACF007-0CB3-4A90-B178-CEBC1AAD4B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8D6481-1B8C-4C8F-BB9F-2D372B70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C1D8AC-3372-4B66-AE1A-DBBF51BB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EB4406-4C70-4F34-A6D2-F00C2E2B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37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1A469B-DD74-4BBA-9BDD-1E0682E1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2AA033-06AA-48FF-B3A4-C29AE7FE0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8E3F76-87E8-4A51-9E0E-259373E8F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30D2EF-A579-4D04-9054-45A2D0306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9C68C-E456-49EF-AC46-87D0F7A0A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813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E2A38-662E-45A8-A32B-7C358BDFB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477744-703B-496A-AD94-83B4E7163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B8AFC5-2819-47E6-8FF5-48C211492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D1A68F-2AF4-4646-9024-64150077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6D6CBA-51E2-42E0-BA92-94E3ABC90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79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6F059-465A-4AE6-9C18-64B22C0E8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9FB65C-7545-41D5-878B-C05249AE2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A6B434-0F79-4800-9548-C8419011F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B1B8FC-B32F-4984-B929-51D1223D4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546DA8-8209-4CFC-8B5F-75B1FC080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C46A89-5482-4E9F-9CE5-A20B91C1D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542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7E583-F6B0-4A5E-B9D5-9E6C7CCB0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8A6D0D-BF11-4702-A07C-FD7561050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9D841C-9001-4349-914A-E47BD3586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F51788-F260-4124-A0FF-EC9FC0CAB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525CDC6-3866-4536-9BEE-A654371533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F52F3C6-7E46-4B90-A878-6F2952BED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6B41827-4C85-4A78-B2EC-016D1794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7C1FB3-102C-4DBB-B2F2-43ADDB08C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10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2F852-A6B6-40E6-AFF9-19C74EF0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A936BD-63E8-4194-A82C-304AA5FC1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8B7165C-1492-4A0B-95FE-A4AF89D09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C54482-477B-4D51-8DD9-6D0C5F652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669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00526E2-86ED-47EA-A4F6-EA2511A7F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C839E7-5531-479C-A181-6118DAA33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6A1CAE-21C3-44B7-AEBB-573CE6B7C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00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12DA4-FDA6-423C-B8BE-AF2B20389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ED73B2-FD81-4E4E-9F7D-E6DAA8678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F9A9F4-D9EC-405E-9454-F99F854E9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93F09E-20DC-4E21-8AA4-B5B54841A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78F666-6A02-43FE-AB8B-BF6290F9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8B6197-9253-417B-8709-869389DAA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37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7BF1BF-9C9B-4D85-A1AE-5348FA201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25AFDEB-868B-4D63-A103-5F96ACBF6A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B220C2-1F73-4C1E-88A8-51814CBCA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56AA87-2063-4D78-AB57-7CEB3F48A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A5DE36-0437-4420-B4C0-1ED76446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E4C615-F862-4211-BCAF-961E37DFD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2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DA33F3-981D-4F67-A4FA-0CEB07A6F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7B6E86-9BEE-4934-BACF-3261C7063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5EF7C8-447F-4E9F-9B78-BABBCF72B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27E697-380F-4250-A3AA-127753604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7434E5-201F-4BB8-B801-0107CE9A6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20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30BC085-531D-4D0D-B3BC-5B932E18F0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29B2D2-F8AF-4A09-812C-9E886854D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01E67E-8E39-4745-968A-0BAA65DD6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8CFC2E-A975-43A0-9ED2-B3C0A120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F6E842-48D3-4DBB-9E3D-2F205805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064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344E02E-3E85-4079-A0FD-178F72E0A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A6E095-8586-4873-B859-26124C1B6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6E5073-F4FA-44C0-AB33-873FC6D4E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6368-DDAB-416B-B096-E86C77AAC621}" type="datetimeFigureOut">
              <a:rPr lang="fr-FR" smtClean="0"/>
              <a:t>05/10/2023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5D6E06-9548-4FD5-9C30-7E9B05B38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0F7496-E7E6-43FB-906A-3C59B1421C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1451B-3550-4A5E-9C8B-A3D6E3F3E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53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folep-csrgymhdf.fr/administratif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folep-csrgymhdf.fr/administratif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folep-csrgymhdf.fr/administratif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folep-csrgymhdf.fr/administratif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8C74EC53-DBD8-47D3-921C-E255890E9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45" r="-2" b="-2"/>
          <a:stretch/>
        </p:blipFill>
        <p:spPr>
          <a:xfrm>
            <a:off x="20" y="1302606"/>
            <a:ext cx="4413566" cy="4252313"/>
          </a:xfrm>
          <a:custGeom>
            <a:avLst/>
            <a:gdLst/>
            <a:ahLst/>
            <a:cxnLst/>
            <a:rect l="l" t="t" r="r" b="b"/>
            <a:pathLst>
              <a:path w="4413586" h="4252313">
                <a:moveTo>
                  <a:pt x="0" y="0"/>
                </a:moveTo>
                <a:lnTo>
                  <a:pt x="2062856" y="0"/>
                </a:lnTo>
                <a:lnTo>
                  <a:pt x="2063084" y="493"/>
                </a:lnTo>
                <a:lnTo>
                  <a:pt x="2450944" y="493"/>
                </a:lnTo>
                <a:lnTo>
                  <a:pt x="4413586" y="4252313"/>
                </a:lnTo>
                <a:lnTo>
                  <a:pt x="388087" y="4252313"/>
                </a:lnTo>
                <a:lnTo>
                  <a:pt x="388087" y="4251820"/>
                </a:lnTo>
                <a:lnTo>
                  <a:pt x="0" y="4251820"/>
                </a:lnTo>
                <a:close/>
              </a:path>
            </a:pathLst>
          </a:custGeom>
        </p:spPr>
      </p:pic>
      <p:sp>
        <p:nvSpPr>
          <p:cNvPr id="24" name="Freeform: Shape 9">
            <a:extLst>
              <a:ext uri="{FF2B5EF4-FFF2-40B4-BE49-F238E27FC236}">
                <a16:creationId xmlns:a16="http://schemas.microsoft.com/office/drawing/2014/main" id="{0CBF71E6-C54A-4E15-90AD-354C39435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65697" y="1303083"/>
            <a:ext cx="9226303" cy="4251821"/>
          </a:xfrm>
          <a:custGeom>
            <a:avLst/>
            <a:gdLst>
              <a:gd name="connsiteX0" fmla="*/ 0 w 9226303"/>
              <a:gd name="connsiteY0" fmla="*/ 0 h 4251821"/>
              <a:gd name="connsiteX1" fmla="*/ 9226303 w 9226303"/>
              <a:gd name="connsiteY1" fmla="*/ 0 h 4251821"/>
              <a:gd name="connsiteX2" fmla="*/ 7263661 w 9226303"/>
              <a:gd name="connsiteY2" fmla="*/ 4251821 h 4251821"/>
              <a:gd name="connsiteX3" fmla="*/ 0 w 9226303"/>
              <a:gd name="connsiteY3" fmla="*/ 4251821 h 4251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6303" h="4251821">
                <a:moveTo>
                  <a:pt x="0" y="0"/>
                </a:moveTo>
                <a:lnTo>
                  <a:pt x="9226303" y="0"/>
                </a:lnTo>
                <a:lnTo>
                  <a:pt x="7263661" y="4251821"/>
                </a:lnTo>
                <a:lnTo>
                  <a:pt x="0" y="425182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07B7CE8-DCC5-49D8-992E-39A73B493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589" y="1828800"/>
            <a:ext cx="6378259" cy="244792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Comment </a:t>
            </a:r>
            <a:r>
              <a:rPr lang="en-US" sz="6000" dirty="0" err="1">
                <a:solidFill>
                  <a:srgbClr val="FFFFFF"/>
                </a:solidFill>
              </a:rPr>
              <a:t>procéder</a:t>
            </a:r>
            <a:r>
              <a:rPr lang="en-US" sz="6000" dirty="0">
                <a:solidFill>
                  <a:srgbClr val="FFFFFF"/>
                </a:solidFill>
              </a:rPr>
              <a:t> aux inscriptions / engagements?</a:t>
            </a:r>
          </a:p>
        </p:txBody>
      </p:sp>
    </p:spTree>
    <p:extLst>
      <p:ext uri="{BB962C8B-B14F-4D97-AF65-F5344CB8AC3E}">
        <p14:creationId xmlns:p14="http://schemas.microsoft.com/office/powerpoint/2010/main" val="189367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C5497A6-52E3-4665-A19D-5E3E1E0D17AD}"/>
              </a:ext>
            </a:extLst>
          </p:cNvPr>
          <p:cNvSpPr/>
          <p:nvPr/>
        </p:nvSpPr>
        <p:spPr>
          <a:xfrm>
            <a:off x="653434" y="227937"/>
            <a:ext cx="10628855" cy="678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2800" b="1" dirty="0"/>
              <a:t>Formation officiels / animateurs</a:t>
            </a:r>
          </a:p>
          <a:p>
            <a:pPr algn="ctr"/>
            <a:endParaRPr lang="fr-FR" dirty="0"/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0D514F13-B3F6-48E3-BED1-BA81643EF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13056"/>
              </p:ext>
            </p:extLst>
          </p:nvPr>
        </p:nvGraphicFramePr>
        <p:xfrm>
          <a:off x="653431" y="1189494"/>
          <a:ext cx="10628854" cy="2856925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246710">
                  <a:extLst>
                    <a:ext uri="{9D8B030D-6E8A-4147-A177-3AD203B41FA5}">
                      <a16:colId xmlns:a16="http://schemas.microsoft.com/office/drawing/2014/main" val="1089009952"/>
                    </a:ext>
                  </a:extLst>
                </a:gridCol>
                <a:gridCol w="2148109">
                  <a:extLst>
                    <a:ext uri="{9D8B030D-6E8A-4147-A177-3AD203B41FA5}">
                      <a16:colId xmlns:a16="http://schemas.microsoft.com/office/drawing/2014/main" val="3976457348"/>
                    </a:ext>
                  </a:extLst>
                </a:gridCol>
                <a:gridCol w="3196834">
                  <a:extLst>
                    <a:ext uri="{9D8B030D-6E8A-4147-A177-3AD203B41FA5}">
                      <a16:colId xmlns:a16="http://schemas.microsoft.com/office/drawing/2014/main" val="1075138825"/>
                    </a:ext>
                  </a:extLst>
                </a:gridCol>
                <a:gridCol w="3037201">
                  <a:extLst>
                    <a:ext uri="{9D8B030D-6E8A-4147-A177-3AD203B41FA5}">
                      <a16:colId xmlns:a16="http://schemas.microsoft.com/office/drawing/2014/main" val="131224674"/>
                    </a:ext>
                  </a:extLst>
                </a:gridCol>
              </a:tblGrid>
              <a:tr h="84524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Mon club fait partie de…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Combien je dois régler…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 qui dois-je régler l’inscription…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Moyens de paiement…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9103247"/>
                  </a:ext>
                </a:extLst>
              </a:tr>
              <a:tr h="663879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Aisne, Oise, Somme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50€ par stagiaire (qu’il fasse officiel et / ou animateur)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b="1" u="sng" dirty="0">
                          <a:solidFill>
                            <a:srgbClr val="FF0000"/>
                          </a:solidFill>
                        </a:rPr>
                        <a:t>CSR</a:t>
                      </a:r>
                    </a:p>
                    <a:p>
                      <a:pPr algn="ctr"/>
                      <a:endParaRPr lang="fr-FR" b="1" u="sng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CHARLET Amélie</a:t>
                      </a:r>
                    </a:p>
                    <a:p>
                      <a:pPr algn="ctr"/>
                      <a:endParaRPr lang="fr-FR" b="0" u="none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50 cours du Commerce</a:t>
                      </a:r>
                    </a:p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APT A24</a:t>
                      </a:r>
                    </a:p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92 290 CHATENAY-MALABRY</a:t>
                      </a:r>
                      <a:endParaRPr lang="fr-FR" b="1" u="sng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Paiement par chèque ou par virement, accompagner du bordereau de paiement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2847475"/>
                  </a:ext>
                </a:extLst>
              </a:tr>
              <a:tr h="622314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Nord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285909"/>
                  </a:ext>
                </a:extLst>
              </a:tr>
              <a:tr h="622314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Pas-de-Calais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57697"/>
                  </a:ext>
                </a:extLst>
              </a:tr>
            </a:tbl>
          </a:graphicData>
        </a:graphic>
      </p:graphicFrame>
      <p:sp>
        <p:nvSpPr>
          <p:cNvPr id="2" name="Explosion : 8 points 1">
            <a:extLst>
              <a:ext uri="{FF2B5EF4-FFF2-40B4-BE49-F238E27FC236}">
                <a16:creationId xmlns:a16="http://schemas.microsoft.com/office/drawing/2014/main" id="{483AE4F5-DA6E-94C1-0051-2095F8E48B4A}"/>
              </a:ext>
            </a:extLst>
          </p:cNvPr>
          <p:cNvSpPr/>
          <p:nvPr/>
        </p:nvSpPr>
        <p:spPr>
          <a:xfrm rot="569255">
            <a:off x="7058967" y="1890672"/>
            <a:ext cx="1182848" cy="822122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NEW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4DD3E5-9082-336D-77FD-925899A3EE41}"/>
              </a:ext>
            </a:extLst>
          </p:cNvPr>
          <p:cNvSpPr/>
          <p:nvPr/>
        </p:nvSpPr>
        <p:spPr>
          <a:xfrm>
            <a:off x="653434" y="208887"/>
            <a:ext cx="10628855" cy="6783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2800" b="1" dirty="0"/>
              <a:t>Formation officiels / animateurs</a:t>
            </a:r>
          </a:p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2B967CB-CF8A-745E-8089-1BC9AF86F4E0}"/>
              </a:ext>
            </a:extLst>
          </p:cNvPr>
          <p:cNvSpPr/>
          <p:nvPr/>
        </p:nvSpPr>
        <p:spPr>
          <a:xfrm>
            <a:off x="653430" y="4597364"/>
            <a:ext cx="10628855" cy="1381124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t" anchorCtr="0"/>
          <a:lstStyle/>
          <a:p>
            <a:pPr algn="ctr"/>
            <a:r>
              <a:rPr lang="fr-FR" sz="2000" dirty="0"/>
              <a:t>Où trouver le formulaire d’inscription et le bordereau de paiement :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dirty="0">
                <a:hlinkClick r:id="rId2"/>
              </a:rPr>
              <a:t>ADMINISTRATIF (ufolep-csrgymhdf.fr)</a:t>
            </a:r>
            <a:endParaRPr lang="fr-FR" sz="2000" b="1" dirty="0"/>
          </a:p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E6FF44-9461-7A62-3B30-4B2AF6C632D5}"/>
              </a:ext>
            </a:extLst>
          </p:cNvPr>
          <p:cNvSpPr/>
          <p:nvPr/>
        </p:nvSpPr>
        <p:spPr>
          <a:xfrm>
            <a:off x="9402228" y="5708879"/>
            <a:ext cx="2663848" cy="10395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chemeClr val="tx1"/>
                </a:solidFill>
              </a:rPr>
              <a:t>Attention</a:t>
            </a:r>
            <a:r>
              <a:rPr lang="fr-FR" b="0" u="none" dirty="0">
                <a:solidFill>
                  <a:schemeClr val="tx1"/>
                </a:solidFill>
              </a:rPr>
              <a:t> : tout paiement après les délais imposés sera majoré de 30%</a:t>
            </a:r>
            <a:endParaRPr lang="fr-FR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568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C5497A6-52E3-4665-A19D-5E3E1E0D17AD}"/>
              </a:ext>
            </a:extLst>
          </p:cNvPr>
          <p:cNvSpPr/>
          <p:nvPr/>
        </p:nvSpPr>
        <p:spPr>
          <a:xfrm>
            <a:off x="653434" y="227937"/>
            <a:ext cx="10628855" cy="678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2800" b="1" dirty="0"/>
              <a:t>Formation officiels / animateurs</a:t>
            </a:r>
          </a:p>
          <a:p>
            <a:pPr algn="ctr"/>
            <a:endParaRPr lang="fr-FR" dirty="0"/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0D514F13-B3F6-48E3-BED1-BA81643EF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612345"/>
              </p:ext>
            </p:extLst>
          </p:nvPr>
        </p:nvGraphicFramePr>
        <p:xfrm>
          <a:off x="653431" y="1170444"/>
          <a:ext cx="10628854" cy="292608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013569">
                  <a:extLst>
                    <a:ext uri="{9D8B030D-6E8A-4147-A177-3AD203B41FA5}">
                      <a16:colId xmlns:a16="http://schemas.microsoft.com/office/drawing/2014/main" val="1089009952"/>
                    </a:ext>
                  </a:extLst>
                </a:gridCol>
                <a:gridCol w="2733675">
                  <a:extLst>
                    <a:ext uri="{9D8B030D-6E8A-4147-A177-3AD203B41FA5}">
                      <a16:colId xmlns:a16="http://schemas.microsoft.com/office/drawing/2014/main" val="3976457348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1075138825"/>
                    </a:ext>
                  </a:extLst>
                </a:gridCol>
                <a:gridCol w="2757410">
                  <a:extLst>
                    <a:ext uri="{9D8B030D-6E8A-4147-A177-3AD203B41FA5}">
                      <a16:colId xmlns:a16="http://schemas.microsoft.com/office/drawing/2014/main" val="131224674"/>
                    </a:ext>
                  </a:extLst>
                </a:gridCol>
              </a:tblGrid>
              <a:tr h="84524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Mon club fait partie de…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Combien je dois régler…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 qui dois-je régler l’inscription si je fais un chèque…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Moyens de paiement…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9103247"/>
                  </a:ext>
                </a:extLst>
              </a:tr>
              <a:tr h="663879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Aisne, Oise, Somme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endParaRPr lang="fr-FR" b="1" u="sng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b="1" u="sng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b="1" u="sng" dirty="0">
                          <a:solidFill>
                            <a:srgbClr val="FF0000"/>
                          </a:solidFill>
                        </a:rPr>
                        <a:t>Le montant vous sera transmis à l’ouverture des inscriptions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b="1" u="sng" dirty="0">
                          <a:solidFill>
                            <a:schemeClr val="tx1"/>
                          </a:solidFill>
                        </a:rPr>
                        <a:t>CSR</a:t>
                      </a:r>
                    </a:p>
                    <a:p>
                      <a:pPr algn="ctr"/>
                      <a:endParaRPr lang="fr-FR" b="1" u="sng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CHARLET Amélie</a:t>
                      </a:r>
                    </a:p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50 cours du Commerce</a:t>
                      </a:r>
                    </a:p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APT A24</a:t>
                      </a:r>
                    </a:p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92 290 CHATENAY-MALABRY</a:t>
                      </a:r>
                    </a:p>
                    <a:p>
                      <a:pPr algn="ctr"/>
                      <a:endParaRPr lang="fr-FR" b="1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b="0" u="none" dirty="0">
                          <a:solidFill>
                            <a:schemeClr val="tx1"/>
                          </a:solidFill>
                        </a:rPr>
                        <a:t>Paiement par chèque ou par virement, accompagner du bordereau de paiement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2847475"/>
                  </a:ext>
                </a:extLst>
              </a:tr>
              <a:tr h="622314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Nord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285909"/>
                  </a:ext>
                </a:extLst>
              </a:tr>
              <a:tr h="622314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Pas-de-Calais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57697"/>
                  </a:ext>
                </a:extLst>
              </a:tr>
            </a:tbl>
          </a:graphicData>
        </a:graphic>
      </p:graphicFrame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4DD3E5-9082-336D-77FD-925899A3EE41}"/>
              </a:ext>
            </a:extLst>
          </p:cNvPr>
          <p:cNvSpPr/>
          <p:nvPr/>
        </p:nvSpPr>
        <p:spPr>
          <a:xfrm>
            <a:off x="653434" y="208887"/>
            <a:ext cx="10628855" cy="6783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2800" b="1" dirty="0"/>
              <a:t>Stage Animateurs / Jeunesse</a:t>
            </a:r>
          </a:p>
          <a:p>
            <a:pPr algn="ctr"/>
            <a:endParaRPr lang="fr-FR" sz="2800" b="1" dirty="0"/>
          </a:p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2B967CB-CF8A-745E-8089-1BC9AF86F4E0}"/>
              </a:ext>
            </a:extLst>
          </p:cNvPr>
          <p:cNvSpPr/>
          <p:nvPr/>
        </p:nvSpPr>
        <p:spPr>
          <a:xfrm>
            <a:off x="653430" y="4597364"/>
            <a:ext cx="10628855" cy="1381124"/>
          </a:xfrm>
          <a:prstGeom prst="round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t" anchorCtr="0"/>
          <a:lstStyle/>
          <a:p>
            <a:pPr algn="ctr"/>
            <a:r>
              <a:rPr lang="fr-FR" sz="2000" dirty="0"/>
              <a:t>Où trouver le formulaire d’inscription et le bordereau de paiement :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dirty="0">
                <a:hlinkClick r:id="rId2"/>
              </a:rPr>
              <a:t>ADMINISTRATIF (ufolep-csrgymhdf.fr)</a:t>
            </a:r>
            <a:endParaRPr lang="fr-FR" sz="2000" b="1" dirty="0"/>
          </a:p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FACB79-E2DC-DE8F-A84A-A96C10AB9D90}"/>
              </a:ext>
            </a:extLst>
          </p:cNvPr>
          <p:cNvSpPr/>
          <p:nvPr/>
        </p:nvSpPr>
        <p:spPr>
          <a:xfrm>
            <a:off x="9402228" y="5708879"/>
            <a:ext cx="2663848" cy="10395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chemeClr val="tx1"/>
                </a:solidFill>
              </a:rPr>
              <a:t>Attention</a:t>
            </a:r>
            <a:r>
              <a:rPr lang="fr-FR" b="0" u="none" dirty="0">
                <a:solidFill>
                  <a:schemeClr val="tx1"/>
                </a:solidFill>
              </a:rPr>
              <a:t> : tout paiement après les délais imposés sera majoré de 30%</a:t>
            </a:r>
            <a:endParaRPr lang="fr-FR" b="1" u="sng" dirty="0">
              <a:solidFill>
                <a:schemeClr val="tx1"/>
              </a:solidFill>
            </a:endParaRPr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F91C2C75-27E5-47BF-DD7C-660E89893D01}"/>
              </a:ext>
            </a:extLst>
          </p:cNvPr>
          <p:cNvSpPr/>
          <p:nvPr/>
        </p:nvSpPr>
        <p:spPr>
          <a:xfrm>
            <a:off x="3781424" y="2102299"/>
            <a:ext cx="523875" cy="67835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/>
              <a:t>!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11149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0D514F13-B3F6-48E3-BED1-BA81643EF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853034"/>
              </p:ext>
            </p:extLst>
          </p:nvPr>
        </p:nvGraphicFramePr>
        <p:xfrm>
          <a:off x="653431" y="1037094"/>
          <a:ext cx="11285776" cy="4108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094">
                  <a:extLst>
                    <a:ext uri="{9D8B030D-6E8A-4147-A177-3AD203B41FA5}">
                      <a16:colId xmlns:a16="http://schemas.microsoft.com/office/drawing/2014/main" val="108900995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976457348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1075138825"/>
                    </a:ext>
                  </a:extLst>
                </a:gridCol>
                <a:gridCol w="2825243">
                  <a:extLst>
                    <a:ext uri="{9D8B030D-6E8A-4147-A177-3AD203B41FA5}">
                      <a16:colId xmlns:a16="http://schemas.microsoft.com/office/drawing/2014/main" val="1545252541"/>
                    </a:ext>
                  </a:extLst>
                </a:gridCol>
                <a:gridCol w="2132139">
                  <a:extLst>
                    <a:ext uri="{9D8B030D-6E8A-4147-A177-3AD203B41FA5}">
                      <a16:colId xmlns:a16="http://schemas.microsoft.com/office/drawing/2014/main" val="131224674"/>
                    </a:ext>
                  </a:extLst>
                </a:gridCol>
              </a:tblGrid>
              <a:tr h="845245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Mon club fait partie de…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Combien je dois régler…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qui dois-je régler l’inscription pour les compétitions départementales si je fais un chèque…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A qui dois-je régler l’inscription pour les compétitions régionales si je fais un chèque…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Moyens de paiement…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9103247"/>
                  </a:ext>
                </a:extLst>
              </a:tr>
              <a:tr h="663879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Aisne, Oise, Somme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25€ par équipe</a:t>
                      </a:r>
                    </a:p>
                    <a:p>
                      <a:pPr algn="ctr"/>
                      <a:endParaRPr lang="fr-FR" sz="1600" b="0" u="none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15€ par individuel(le)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u="sng" dirty="0"/>
                        <a:t>Aucun règlement à effectuer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CSR</a:t>
                      </a: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CHARLET Amélie</a:t>
                      </a: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50 cours du Commerce</a:t>
                      </a: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APT A24</a:t>
                      </a: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92 290 CHATENAY-MALABRY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Paiement par chèque ou par virement, accompagner du bordereau de paiement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847475"/>
                  </a:ext>
                </a:extLst>
              </a:tr>
              <a:tr h="62231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Nord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u="sng" dirty="0"/>
                        <a:t>CSD Nord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u="none" dirty="0"/>
                        <a:t>HIMPE Annabelle</a:t>
                      </a:r>
                    </a:p>
                    <a:p>
                      <a:pPr algn="ctr"/>
                      <a:r>
                        <a:rPr lang="fr-FR" sz="1600" b="0" u="none" dirty="0"/>
                        <a:t>28 rue de la Rochefoucauld</a:t>
                      </a:r>
                    </a:p>
                    <a:p>
                      <a:pPr algn="ctr"/>
                      <a:r>
                        <a:rPr lang="fr-FR" sz="1600" b="0" u="none" dirty="0"/>
                        <a:t>59 200 TOURCOING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285909"/>
                  </a:ext>
                </a:extLst>
              </a:tr>
              <a:tr h="62231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Pas-de-Calais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u="sng" dirty="0"/>
                        <a:t>CSD Pas-de-Calais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u="none" dirty="0"/>
                        <a:t>DELCOURT Christèle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u="none" dirty="0"/>
                        <a:t>30 rue de Dijon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u="none" dirty="0"/>
                        <a:t>62 114 Sains en Gohelle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u="non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57697"/>
                  </a:ext>
                </a:extLst>
              </a:tr>
            </a:tbl>
          </a:graphicData>
        </a:graphic>
      </p:graphicFrame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4DD3E5-9082-336D-77FD-925899A3EE41}"/>
              </a:ext>
            </a:extLst>
          </p:cNvPr>
          <p:cNvSpPr/>
          <p:nvPr/>
        </p:nvSpPr>
        <p:spPr>
          <a:xfrm>
            <a:off x="653430" y="234877"/>
            <a:ext cx="11285776" cy="678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2800" b="1" dirty="0"/>
              <a:t>Engagements pour les compétitions</a:t>
            </a:r>
          </a:p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2B967CB-CF8A-745E-8089-1BC9AF86F4E0}"/>
              </a:ext>
            </a:extLst>
          </p:cNvPr>
          <p:cNvSpPr/>
          <p:nvPr/>
        </p:nvSpPr>
        <p:spPr>
          <a:xfrm>
            <a:off x="653430" y="5047525"/>
            <a:ext cx="8633445" cy="162265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 anchorCtr="0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Je remplie </a:t>
            </a:r>
            <a:r>
              <a:rPr lang="fr-FR" b="1" u="sng" dirty="0">
                <a:solidFill>
                  <a:srgbClr val="FF0000"/>
                </a:solidFill>
              </a:rPr>
              <a:t>1 formulaire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et je procède à </a:t>
            </a:r>
            <a:r>
              <a:rPr lang="fr-FR" b="1" u="sng" dirty="0">
                <a:solidFill>
                  <a:srgbClr val="FF0000"/>
                </a:solidFill>
              </a:rPr>
              <a:t>2 paiements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Où trouver le formulaire d’inscription et le bordereau de paiement :</a:t>
            </a:r>
          </a:p>
          <a:p>
            <a:pPr algn="ctr"/>
            <a:endParaRPr lang="fr-FR" b="1" dirty="0"/>
          </a:p>
          <a:p>
            <a:pPr algn="ctr"/>
            <a:r>
              <a:rPr lang="fr-FR" dirty="0">
                <a:hlinkClick r:id="rId2"/>
              </a:rPr>
              <a:t>ADMINISTRATIF (ufolep-csrgymhdf.fr)</a:t>
            </a:r>
            <a:endParaRPr lang="fr-FR" b="1" dirty="0"/>
          </a:p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440AAF-A70B-1060-5EC6-C1E21D1DD43B}"/>
              </a:ext>
            </a:extLst>
          </p:cNvPr>
          <p:cNvSpPr/>
          <p:nvPr/>
        </p:nvSpPr>
        <p:spPr>
          <a:xfrm>
            <a:off x="9402228" y="5708879"/>
            <a:ext cx="2663848" cy="10395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chemeClr val="tx1"/>
                </a:solidFill>
              </a:rPr>
              <a:t>Attention</a:t>
            </a:r>
            <a:r>
              <a:rPr lang="fr-FR" b="0" u="none" dirty="0">
                <a:solidFill>
                  <a:schemeClr val="tx1"/>
                </a:solidFill>
              </a:rPr>
              <a:t> : tout paiement après les délais imposés sera majoré de 30%</a:t>
            </a:r>
            <a:endParaRPr lang="fr-FR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72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C5497A6-52E3-4665-A19D-5E3E1E0D17AD}"/>
              </a:ext>
            </a:extLst>
          </p:cNvPr>
          <p:cNvSpPr/>
          <p:nvPr/>
        </p:nvSpPr>
        <p:spPr>
          <a:xfrm>
            <a:off x="653434" y="227937"/>
            <a:ext cx="10628855" cy="678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2800" b="1" dirty="0"/>
              <a:t>Formation officiels / animateurs</a:t>
            </a:r>
          </a:p>
          <a:p>
            <a:pPr algn="ctr"/>
            <a:endParaRPr lang="fr-FR" dirty="0"/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0D514F13-B3F6-48E3-BED1-BA81643EF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223737"/>
              </p:ext>
            </p:extLst>
          </p:nvPr>
        </p:nvGraphicFramePr>
        <p:xfrm>
          <a:off x="653431" y="1170444"/>
          <a:ext cx="10628852" cy="3219147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784969">
                  <a:extLst>
                    <a:ext uri="{9D8B030D-6E8A-4147-A177-3AD203B41FA5}">
                      <a16:colId xmlns:a16="http://schemas.microsoft.com/office/drawing/2014/main" val="1089009952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3976457348"/>
                    </a:ext>
                  </a:extLst>
                </a:gridCol>
                <a:gridCol w="2543175">
                  <a:extLst>
                    <a:ext uri="{9D8B030D-6E8A-4147-A177-3AD203B41FA5}">
                      <a16:colId xmlns:a16="http://schemas.microsoft.com/office/drawing/2014/main" val="1075138825"/>
                    </a:ext>
                  </a:extLst>
                </a:gridCol>
                <a:gridCol w="2520744">
                  <a:extLst>
                    <a:ext uri="{9D8B030D-6E8A-4147-A177-3AD203B41FA5}">
                      <a16:colId xmlns:a16="http://schemas.microsoft.com/office/drawing/2014/main" val="1545252541"/>
                    </a:ext>
                  </a:extLst>
                </a:gridCol>
                <a:gridCol w="2132139">
                  <a:extLst>
                    <a:ext uri="{9D8B030D-6E8A-4147-A177-3AD203B41FA5}">
                      <a16:colId xmlns:a16="http://schemas.microsoft.com/office/drawing/2014/main" val="131224674"/>
                    </a:ext>
                  </a:extLst>
                </a:gridCol>
              </a:tblGrid>
              <a:tr h="845245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Mon club fait partie de…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Combien je dois régler…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qui dois-je régler l’inscription pour les compétitions départementales si je fais un chèque…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A qui dois-je régler l’inscription pour les compétitions régionales si je fais un chèque…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Moyens de paiement…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9103247"/>
                  </a:ext>
                </a:extLst>
              </a:tr>
              <a:tr h="663879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Aisne, Oise, Somme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25€ par équipe</a:t>
                      </a:r>
                    </a:p>
                    <a:p>
                      <a:pPr algn="ctr"/>
                      <a:endParaRPr lang="fr-FR" sz="1600" b="0" u="none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15€ par individuel(le)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b="1" u="sng" dirty="0"/>
                        <a:t>CSD Nord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u="none" dirty="0"/>
                        <a:t>HIMPE Annabelle</a:t>
                      </a:r>
                    </a:p>
                    <a:p>
                      <a:pPr algn="ctr"/>
                      <a:r>
                        <a:rPr lang="fr-FR" sz="1600" b="0" u="none" dirty="0"/>
                        <a:t>28 rue de la Rochefoucauld</a:t>
                      </a:r>
                    </a:p>
                    <a:p>
                      <a:pPr algn="ctr"/>
                      <a:r>
                        <a:rPr lang="fr-FR" sz="1600" b="0" u="none" dirty="0"/>
                        <a:t>59 200 TOURCOING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CSR</a:t>
                      </a: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CHARLET Amélie</a:t>
                      </a: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50 cours du Commerce</a:t>
                      </a: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APT A24</a:t>
                      </a:r>
                    </a:p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92 290 CHATENAY-MALABRY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b="0" u="none" dirty="0">
                          <a:solidFill>
                            <a:schemeClr val="tx1"/>
                          </a:solidFill>
                        </a:rPr>
                        <a:t>Paiement par chèque ou par virement, accompagner du bordereau de paiement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2847475"/>
                  </a:ext>
                </a:extLst>
              </a:tr>
              <a:tr h="62231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Nord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b="0" u="non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285909"/>
                  </a:ext>
                </a:extLst>
              </a:tr>
              <a:tr h="62231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Pas-de-Calais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0" u="non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57697"/>
                  </a:ext>
                </a:extLst>
              </a:tr>
            </a:tbl>
          </a:graphicData>
        </a:graphic>
      </p:graphicFrame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4DD3E5-9082-336D-77FD-925899A3EE41}"/>
              </a:ext>
            </a:extLst>
          </p:cNvPr>
          <p:cNvSpPr/>
          <p:nvPr/>
        </p:nvSpPr>
        <p:spPr>
          <a:xfrm>
            <a:off x="653434" y="208887"/>
            <a:ext cx="10628855" cy="6783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2800" b="1" dirty="0"/>
              <a:t>Engagements pour les parcours</a:t>
            </a:r>
          </a:p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F3B31-C83D-F13D-74BC-E6FA2E9DDAE5}"/>
              </a:ext>
            </a:extLst>
          </p:cNvPr>
          <p:cNvSpPr/>
          <p:nvPr/>
        </p:nvSpPr>
        <p:spPr>
          <a:xfrm>
            <a:off x="9402228" y="5708879"/>
            <a:ext cx="2663848" cy="10395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chemeClr val="tx1"/>
                </a:solidFill>
              </a:rPr>
              <a:t>Attention</a:t>
            </a:r>
            <a:r>
              <a:rPr lang="fr-FR" b="0" u="none" dirty="0">
                <a:solidFill>
                  <a:schemeClr val="tx1"/>
                </a:solidFill>
              </a:rPr>
              <a:t> : tout paiement après les délais imposés sera majoré de 30%</a:t>
            </a:r>
            <a:endParaRPr lang="fr-FR" b="1" u="sng" dirty="0">
              <a:solidFill>
                <a:schemeClr val="tx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FFEF7F9-E654-23CC-6611-E76D955D2E5D}"/>
              </a:ext>
            </a:extLst>
          </p:cNvPr>
          <p:cNvSpPr/>
          <p:nvPr/>
        </p:nvSpPr>
        <p:spPr>
          <a:xfrm>
            <a:off x="653430" y="5047525"/>
            <a:ext cx="8633445" cy="1622654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 anchorCtr="0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Je remplie </a:t>
            </a:r>
            <a:r>
              <a:rPr lang="fr-FR" b="1" u="sng" dirty="0">
                <a:solidFill>
                  <a:srgbClr val="FF0000"/>
                </a:solidFill>
              </a:rPr>
              <a:t>1 formulaire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et je procède à </a:t>
            </a:r>
            <a:r>
              <a:rPr lang="fr-FR" b="1" u="sng" dirty="0">
                <a:solidFill>
                  <a:srgbClr val="FF0000"/>
                </a:solidFill>
              </a:rPr>
              <a:t>2 paiements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Où trouver le formulaire d’inscription et le bordereau de paiement :</a:t>
            </a:r>
          </a:p>
          <a:p>
            <a:pPr algn="ctr"/>
            <a:endParaRPr lang="fr-FR" b="1" dirty="0"/>
          </a:p>
          <a:p>
            <a:pPr algn="ctr"/>
            <a:r>
              <a:rPr lang="fr-FR" dirty="0">
                <a:hlinkClick r:id="rId2"/>
              </a:rPr>
              <a:t>ADMINISTRATIF (ufolep-csrgymhdf.fr)</a:t>
            </a:r>
            <a:endParaRPr lang="fr-FR" b="1" dirty="0"/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3846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523</Words>
  <Application>Microsoft Office PowerPoint</Application>
  <PresentationFormat>Grand écran</PresentationFormat>
  <Paragraphs>110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Comment procéder aux inscriptions / engagements?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CHARLET Amelie</dc:creator>
  <cp:lastModifiedBy>CHARLET Amelie</cp:lastModifiedBy>
  <cp:revision>14</cp:revision>
  <dcterms:created xsi:type="dcterms:W3CDTF">2022-06-01T15:36:57Z</dcterms:created>
  <dcterms:modified xsi:type="dcterms:W3CDTF">2023-10-05T21:18:34Z</dcterms:modified>
</cp:coreProperties>
</file>